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1" r:id="rId4"/>
    <p:sldId id="264" r:id="rId5"/>
    <p:sldId id="265" r:id="rId6"/>
    <p:sldId id="266" r:id="rId7"/>
    <p:sldId id="267" r:id="rId8"/>
    <p:sldId id="274" r:id="rId9"/>
    <p:sldId id="268" r:id="rId10"/>
    <p:sldId id="275" r:id="rId11"/>
    <p:sldId id="263" r:id="rId12"/>
    <p:sldId id="260" r:id="rId13"/>
    <p:sldId id="262" r:id="rId14"/>
    <p:sldId id="269" r:id="rId15"/>
    <p:sldId id="278" r:id="rId16"/>
    <p:sldId id="291" r:id="rId17"/>
    <p:sldId id="270" r:id="rId18"/>
    <p:sldId id="277" r:id="rId19"/>
    <p:sldId id="271" r:id="rId20"/>
    <p:sldId id="272" r:id="rId21"/>
    <p:sldId id="273" r:id="rId22"/>
    <p:sldId id="276" r:id="rId23"/>
    <p:sldId id="285" r:id="rId24"/>
    <p:sldId id="286" r:id="rId25"/>
    <p:sldId id="284" r:id="rId26"/>
    <p:sldId id="280" r:id="rId27"/>
    <p:sldId id="283" r:id="rId28"/>
    <p:sldId id="282" r:id="rId29"/>
    <p:sldId id="279" r:id="rId30"/>
    <p:sldId id="299" r:id="rId31"/>
    <p:sldId id="281" r:id="rId32"/>
    <p:sldId id="290" r:id="rId33"/>
    <p:sldId id="287" r:id="rId34"/>
    <p:sldId id="292" r:id="rId35"/>
    <p:sldId id="297" r:id="rId36"/>
    <p:sldId id="293" r:id="rId37"/>
    <p:sldId id="294" r:id="rId38"/>
    <p:sldId id="295" r:id="rId39"/>
    <p:sldId id="296" r:id="rId40"/>
    <p:sldId id="298" r:id="rId41"/>
  </p:sldIdLst>
  <p:sldSz cx="9144000" cy="6858000" type="screen4x3"/>
  <p:notesSz cx="6669088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4" autoAdjust="0"/>
  </p:normalViewPr>
  <p:slideViewPr>
    <p:cSldViewPr>
      <p:cViewPr>
        <p:scale>
          <a:sx n="41" d="100"/>
          <a:sy n="41" d="100"/>
        </p:scale>
        <p:origin x="-136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790" y="-7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36AB-E0D9-4863-B54D-696BA4FE6BE9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7D4E2-D58A-4F66-B6EE-9626D0A6B2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614D-336F-4519-BE29-377E00775004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7B92-0564-4502-BFC5-07D49E221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7B92-0564-4502-BFC5-07D49E22193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7B92-0564-4502-BFC5-07D49E22193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C9336-1108-4928-899E-1420A72589FB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47C2E3-775E-49D3-9172-460E96667D6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marina-zonafranc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dirty="0" smtClean="0">
                <a:solidFill>
                  <a:schemeClr val="bg2">
                    <a:lumMod val="25000"/>
                  </a:schemeClr>
                </a:solidFill>
              </a:rPr>
              <a:t>Una dona del </a:t>
            </a:r>
            <a:r>
              <a:rPr lang="es-ES_tradnl" sz="3600" dirty="0" err="1" smtClean="0">
                <a:solidFill>
                  <a:schemeClr val="bg2">
                    <a:lumMod val="25000"/>
                  </a:schemeClr>
                </a:solidFill>
              </a:rPr>
              <a:t>barri</a:t>
            </a:r>
            <a:r>
              <a:rPr lang="es-ES_tradnl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_tradnl" sz="3600" dirty="0" err="1" smtClean="0">
                <a:solidFill>
                  <a:schemeClr val="bg2">
                    <a:lumMod val="25000"/>
                  </a:schemeClr>
                </a:solidFill>
              </a:rPr>
              <a:t>Seat</a:t>
            </a:r>
            <a:r>
              <a:rPr lang="es-ES_tradnl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sz="3600" dirty="0" smtClean="0">
                <a:solidFill>
                  <a:schemeClr val="bg2">
                    <a:lumMod val="25000"/>
                  </a:schemeClr>
                </a:solidFill>
              </a:rPr>
              <a:t>Centre de </a:t>
            </a:r>
            <a:r>
              <a:rPr lang="es-ES_tradnl" sz="3600" dirty="0" err="1" smtClean="0">
                <a:solidFill>
                  <a:schemeClr val="bg2">
                    <a:lumMod val="25000"/>
                  </a:schemeClr>
                </a:solidFill>
              </a:rPr>
              <a:t>Barri</a:t>
            </a:r>
            <a:r>
              <a:rPr lang="es-ES_tradnl" sz="3600" dirty="0" smtClean="0">
                <a:solidFill>
                  <a:schemeClr val="bg2">
                    <a:lumMod val="25000"/>
                  </a:schemeClr>
                </a:solidFill>
              </a:rPr>
              <a:t> Font de la </a:t>
            </a:r>
            <a:r>
              <a:rPr lang="es-ES_tradnl" sz="3600" dirty="0" err="1" smtClean="0">
                <a:solidFill>
                  <a:schemeClr val="bg2">
                    <a:lumMod val="25000"/>
                  </a:schemeClr>
                </a:solidFill>
              </a:rPr>
              <a:t>Guatlla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Las viviendas de la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Seat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s-ES_tradnl" dirty="0" smtClean="0"/>
          </a:p>
          <a:p>
            <a:endParaRPr lang="es-ES_tradnl" sz="2800" dirty="0" smtClean="0"/>
          </a:p>
          <a:p>
            <a:endParaRPr lang="es-ES_tradnl" sz="7700" dirty="0" smtClean="0"/>
          </a:p>
          <a:p>
            <a:r>
              <a:rPr lang="es-ES_tradnl" sz="7700" dirty="0" smtClean="0"/>
              <a:t>Núria Burguillos</a:t>
            </a:r>
          </a:p>
          <a:p>
            <a:r>
              <a:rPr lang="es-ES_tradnl" sz="7700" dirty="0" smtClean="0"/>
              <a:t>12 </a:t>
            </a:r>
            <a:r>
              <a:rPr lang="es-ES_tradnl" sz="7700" dirty="0" err="1" smtClean="0"/>
              <a:t>d’abril</a:t>
            </a:r>
            <a:r>
              <a:rPr lang="es-ES_tradnl" sz="7700" dirty="0" smtClean="0"/>
              <a:t> 2011</a:t>
            </a:r>
            <a:endParaRPr lang="es-ES" sz="7700" dirty="0"/>
          </a:p>
        </p:txBody>
      </p:sp>
      <p:pic>
        <p:nvPicPr>
          <p:cNvPr id="4" name="3 Imagen" descr="Letra Y 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2415540" cy="304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factoria SEAT durant la seva construcció (1951)</a:t>
            </a:r>
            <a:endParaRPr lang="ca-ES" dirty="0"/>
          </a:p>
        </p:txBody>
      </p:sp>
      <p:pic>
        <p:nvPicPr>
          <p:cNvPr id="8" name="Marcador de contenido 7" descr="Cimientos fábrica 1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8862" y="2639219"/>
            <a:ext cx="4486275" cy="29813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factoria</a:t>
            </a:r>
            <a:r>
              <a:rPr lang="es-ES_tradnl" dirty="0" smtClean="0"/>
              <a:t> al </a:t>
            </a:r>
            <a:r>
              <a:rPr lang="es-ES_tradnl" dirty="0" err="1" smtClean="0"/>
              <a:t>mig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camps</a:t>
            </a:r>
            <a:r>
              <a:rPr lang="es-ES_tradnl" dirty="0" smtClean="0"/>
              <a:t> de la Marina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1954                                                        1961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5" name="4 Imagen" descr="Seat 1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876"/>
            <a:ext cx="3284220" cy="2567940"/>
          </a:xfrm>
          <a:prstGeom prst="rect">
            <a:avLst/>
          </a:prstGeom>
        </p:spPr>
      </p:pic>
      <p:pic>
        <p:nvPicPr>
          <p:cNvPr id="6" name="Imatge 5" descr="Seat 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28934"/>
            <a:ext cx="4829175" cy="33147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400" dirty="0" err="1" smtClean="0"/>
              <a:t>Transformació</a:t>
            </a:r>
            <a:r>
              <a:rPr lang="es-ES_tradnl" sz="2400" dirty="0" smtClean="0"/>
              <a:t> del </a:t>
            </a:r>
            <a:r>
              <a:rPr lang="es-ES_tradnl" sz="2400" dirty="0" err="1" smtClean="0"/>
              <a:t>paisatge</a:t>
            </a:r>
            <a:r>
              <a:rPr lang="es-ES_tradnl" sz="2400" dirty="0" smtClean="0"/>
              <a:t> per les </a:t>
            </a:r>
            <a:r>
              <a:rPr lang="es-ES_tradnl" sz="2400" dirty="0" err="1" smtClean="0"/>
              <a:t>decisions</a:t>
            </a:r>
            <a:r>
              <a:rPr lang="es-ES_tradnl" sz="2400" dirty="0" smtClean="0"/>
              <a:t> preses per les </a:t>
            </a:r>
            <a:r>
              <a:rPr lang="es-ES_tradnl" sz="2400" dirty="0" err="1" smtClean="0"/>
              <a:t>Autoritats</a:t>
            </a:r>
            <a:r>
              <a:rPr lang="es-ES_tradnl" sz="2400" dirty="0" smtClean="0"/>
              <a:t>: </a:t>
            </a:r>
            <a:r>
              <a:rPr lang="es-ES_tradnl" sz="2400" dirty="0" err="1" smtClean="0"/>
              <a:t>Projecte</a:t>
            </a:r>
            <a:r>
              <a:rPr lang="es-ES_tradnl" sz="2400" dirty="0" smtClean="0"/>
              <a:t> de Port </a:t>
            </a:r>
            <a:r>
              <a:rPr lang="es-ES_tradnl" sz="2400" dirty="0" err="1" smtClean="0"/>
              <a:t>Franc</a:t>
            </a:r>
            <a:r>
              <a:rPr lang="es-ES_tradnl" sz="2400" dirty="0" smtClean="0"/>
              <a:t> (1924) i </a:t>
            </a:r>
            <a:r>
              <a:rPr lang="es-ES_tradnl" sz="2400" dirty="0" err="1" smtClean="0"/>
              <a:t>requalificació</a:t>
            </a:r>
            <a:r>
              <a:rPr lang="es-ES_tradnl" sz="2400" dirty="0" smtClean="0"/>
              <a:t> urbanística per a destinar el </a:t>
            </a:r>
            <a:r>
              <a:rPr lang="es-ES_tradnl" sz="2400" dirty="0" err="1" smtClean="0"/>
              <a:t>territori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ús</a:t>
            </a:r>
            <a:r>
              <a:rPr lang="es-ES_tradnl" sz="2400" dirty="0" smtClean="0"/>
              <a:t> industrial (1965): </a:t>
            </a:r>
            <a:r>
              <a:rPr lang="es-ES_tradnl" sz="2400" dirty="0" err="1" smtClean="0"/>
              <a:t>expropiacions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terres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7" name="6 Imagen" descr="La Marina, des de Montjuï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4572000" cy="2849880"/>
          </a:xfrm>
          <a:prstGeom prst="rect">
            <a:avLst/>
          </a:prstGeom>
        </p:spPr>
      </p:pic>
      <p:pic>
        <p:nvPicPr>
          <p:cNvPr id="8" name="7 Imagen" descr="La Marina 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84984"/>
            <a:ext cx="4572000" cy="288036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Viviendas de la </a:t>
            </a:r>
            <a:r>
              <a:rPr lang="es-ES_tradnl" dirty="0" err="1" smtClean="0"/>
              <a:t>Seat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ES_tradnl" dirty="0" smtClean="0"/>
          </a:p>
          <a:p>
            <a:r>
              <a:rPr lang="es-ES_tradnl" dirty="0" err="1" smtClean="0"/>
              <a:t>Inici</a:t>
            </a:r>
            <a:r>
              <a:rPr lang="es-ES_tradnl" dirty="0" smtClean="0"/>
              <a:t> de les obres 1953.</a:t>
            </a:r>
          </a:p>
          <a:p>
            <a:endParaRPr lang="es-ES_tradnl" dirty="0" smtClean="0"/>
          </a:p>
          <a:p>
            <a:r>
              <a:rPr lang="es-ES_tradnl" dirty="0" err="1" smtClean="0"/>
              <a:t>Inaguració</a:t>
            </a:r>
            <a:r>
              <a:rPr lang="es-ES_tradnl" dirty="0" smtClean="0"/>
              <a:t> “oficial” del </a:t>
            </a:r>
            <a:r>
              <a:rPr lang="es-ES_tradnl" dirty="0" err="1" smtClean="0"/>
              <a:t>barri</a:t>
            </a:r>
            <a:r>
              <a:rPr lang="es-ES_tradnl" dirty="0" smtClean="0"/>
              <a:t>,</a:t>
            </a:r>
          </a:p>
          <a:p>
            <a:pPr>
              <a:buNone/>
            </a:pPr>
            <a:r>
              <a:rPr lang="es-ES_tradnl" dirty="0" smtClean="0"/>
              <a:t>    5 </a:t>
            </a:r>
            <a:r>
              <a:rPr lang="es-ES_tradnl" dirty="0" err="1" smtClean="0"/>
              <a:t>d’octubre</a:t>
            </a:r>
            <a:r>
              <a:rPr lang="es-ES_tradnl" dirty="0" smtClean="0"/>
              <a:t> 1955, </a:t>
            </a:r>
            <a:r>
              <a:rPr lang="es-ES_tradnl" dirty="0" err="1" smtClean="0"/>
              <a:t>pel</a:t>
            </a:r>
            <a:r>
              <a:rPr lang="es-ES_tradnl" dirty="0" smtClean="0"/>
              <a:t> dictador</a:t>
            </a:r>
          </a:p>
          <a:p>
            <a:pPr>
              <a:buNone/>
            </a:pPr>
            <a:r>
              <a:rPr lang="es-ES_tradnl" dirty="0" smtClean="0"/>
              <a:t>    Francisco Franco, i </a:t>
            </a:r>
            <a:r>
              <a:rPr lang="es-ES_tradnl" dirty="0" err="1" smtClean="0"/>
              <a:t>lliurament</a:t>
            </a:r>
            <a:r>
              <a:rPr lang="es-ES_tradnl" dirty="0" smtClean="0"/>
              <a:t> </a:t>
            </a:r>
          </a:p>
          <a:p>
            <a:pPr>
              <a:buNone/>
            </a:pPr>
            <a:r>
              <a:rPr lang="es-ES_tradnl" dirty="0" smtClean="0"/>
              <a:t>   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primers</a:t>
            </a:r>
            <a:r>
              <a:rPr lang="es-ES_tradnl" dirty="0" smtClean="0"/>
              <a:t> 500 pisos.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err="1" smtClean="0"/>
              <a:t>L’expansió</a:t>
            </a:r>
            <a:r>
              <a:rPr lang="es-ES_tradnl" dirty="0" smtClean="0"/>
              <a:t> del </a:t>
            </a:r>
            <a:r>
              <a:rPr lang="es-ES_tradnl" dirty="0" err="1" smtClean="0"/>
              <a:t>barri</a:t>
            </a:r>
            <a:r>
              <a:rPr lang="es-ES_tradnl" dirty="0" smtClean="0"/>
              <a:t> acaba</a:t>
            </a:r>
          </a:p>
          <a:p>
            <a:pPr>
              <a:buNone/>
            </a:pPr>
            <a:r>
              <a:rPr lang="es-ES_tradnl" dirty="0" smtClean="0"/>
              <a:t>    </a:t>
            </a:r>
            <a:r>
              <a:rPr lang="es-ES_tradnl" dirty="0" err="1" smtClean="0"/>
              <a:t>l’any</a:t>
            </a:r>
            <a:r>
              <a:rPr lang="es-ES_tradnl" dirty="0" smtClean="0"/>
              <a:t> 1971.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Total 1.734 </a:t>
            </a:r>
            <a:r>
              <a:rPr lang="es-ES_tradnl" dirty="0" err="1" smtClean="0"/>
              <a:t>habitatges</a:t>
            </a:r>
            <a:r>
              <a:rPr lang="es-ES_tradnl" dirty="0" smtClean="0"/>
              <a:t> </a:t>
            </a:r>
            <a:r>
              <a:rPr lang="es-ES_tradnl" dirty="0" err="1" smtClean="0"/>
              <a:t>construïts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smtClean="0"/>
              <a:t>Venda </a:t>
            </a:r>
            <a:r>
              <a:rPr lang="es-ES_tradnl" dirty="0" err="1" smtClean="0"/>
              <a:t>dels</a:t>
            </a:r>
            <a:r>
              <a:rPr lang="es-ES_tradnl" dirty="0" smtClean="0"/>
              <a:t> pisos 1978-1982 (</a:t>
            </a:r>
            <a:r>
              <a:rPr lang="es-ES_tradnl" dirty="0" err="1" smtClean="0"/>
              <a:t>abans</a:t>
            </a:r>
            <a:r>
              <a:rPr lang="es-ES_tradnl" dirty="0" smtClean="0"/>
              <a:t> </a:t>
            </a:r>
            <a:r>
              <a:rPr lang="es-ES_tradnl" dirty="0" err="1" smtClean="0"/>
              <a:t>lloguer</a:t>
            </a:r>
            <a:r>
              <a:rPr lang="es-ES_tradnl" dirty="0" smtClean="0"/>
              <a:t>, </a:t>
            </a:r>
            <a:r>
              <a:rPr lang="es-ES_tradnl" dirty="0" err="1" smtClean="0"/>
              <a:t>després</a:t>
            </a:r>
            <a:r>
              <a:rPr lang="es-ES_tradnl" dirty="0" smtClean="0"/>
              <a:t> </a:t>
            </a:r>
            <a:r>
              <a:rPr lang="es-ES_tradnl" dirty="0" err="1" smtClean="0"/>
              <a:t>propietat</a:t>
            </a:r>
            <a:r>
              <a:rPr lang="es-ES_tradnl" dirty="0" smtClean="0"/>
              <a:t>).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4" name="3 Imagen" descr="Viviendas 1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80928"/>
            <a:ext cx="3307080" cy="24688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Característiques</a:t>
            </a:r>
            <a:r>
              <a:rPr lang="es-ES_tradnl" dirty="0" smtClean="0"/>
              <a:t> del </a:t>
            </a:r>
            <a:r>
              <a:rPr lang="es-ES_tradnl" dirty="0" err="1" smtClean="0"/>
              <a:t>barri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_tradnl" dirty="0" smtClean="0"/>
          </a:p>
          <a:p>
            <a:r>
              <a:rPr lang="es-ES_tradnl" dirty="0" err="1" smtClean="0"/>
              <a:t>Neix</a:t>
            </a:r>
            <a:r>
              <a:rPr lang="es-ES_tradnl" dirty="0" smtClean="0"/>
              <a:t> per iniciativa de les </a:t>
            </a:r>
          </a:p>
          <a:p>
            <a:pPr>
              <a:buNone/>
            </a:pPr>
            <a:r>
              <a:rPr lang="es-ES_tradnl" dirty="0" smtClean="0"/>
              <a:t>    </a:t>
            </a:r>
            <a:r>
              <a:rPr lang="es-ES_tradnl" dirty="0" err="1" smtClean="0"/>
              <a:t>altes</a:t>
            </a:r>
            <a:r>
              <a:rPr lang="es-ES_tradnl" dirty="0" smtClean="0"/>
              <a:t> </a:t>
            </a:r>
            <a:r>
              <a:rPr lang="es-ES_tradnl" dirty="0" err="1" smtClean="0"/>
              <a:t>instàncies</a:t>
            </a:r>
            <a:r>
              <a:rPr lang="es-ES_tradnl" dirty="0" smtClean="0"/>
              <a:t> del </a:t>
            </a:r>
          </a:p>
          <a:p>
            <a:pPr>
              <a:buNone/>
            </a:pPr>
            <a:r>
              <a:rPr lang="es-ES_tradnl" dirty="0" smtClean="0"/>
              <a:t>    </a:t>
            </a:r>
            <a:r>
              <a:rPr lang="es-ES_tradnl" dirty="0" err="1" smtClean="0"/>
              <a:t>Govern</a:t>
            </a:r>
            <a:r>
              <a:rPr lang="es-ES_tradnl" dirty="0" smtClean="0"/>
              <a:t> franquista.</a:t>
            </a:r>
          </a:p>
          <a:p>
            <a:endParaRPr lang="es-ES_tradnl" dirty="0" smtClean="0"/>
          </a:p>
          <a:p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primers</a:t>
            </a:r>
            <a:r>
              <a:rPr lang="es-ES_tradnl" dirty="0" smtClean="0"/>
              <a:t> </a:t>
            </a:r>
            <a:r>
              <a:rPr lang="es-ES_tradnl" dirty="0" err="1" smtClean="0"/>
              <a:t>edificis</a:t>
            </a:r>
            <a:r>
              <a:rPr lang="es-ES_tradnl" dirty="0" smtClean="0"/>
              <a:t> es van </a:t>
            </a:r>
          </a:p>
          <a:p>
            <a:pPr>
              <a:buNone/>
            </a:pPr>
            <a:r>
              <a:rPr lang="es-ES_tradnl" dirty="0" smtClean="0"/>
              <a:t>    construir </a:t>
            </a:r>
            <a:r>
              <a:rPr lang="es-ES_tradnl" dirty="0" err="1" smtClean="0"/>
              <a:t>sense</a:t>
            </a:r>
            <a:r>
              <a:rPr lang="es-ES_tradnl" dirty="0" smtClean="0"/>
              <a:t> </a:t>
            </a:r>
            <a:r>
              <a:rPr lang="es-ES_tradnl" dirty="0" err="1" smtClean="0"/>
              <a:t>atendre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 </a:t>
            </a:r>
            <a:r>
              <a:rPr lang="es-ES_tradnl" dirty="0" err="1" smtClean="0"/>
              <a:t>requeriments</a:t>
            </a:r>
            <a:r>
              <a:rPr lang="es-ES_tradnl" dirty="0" smtClean="0"/>
              <a:t> </a:t>
            </a:r>
            <a:r>
              <a:rPr lang="es-ES_tradnl" dirty="0" err="1" smtClean="0"/>
              <a:t>urbanístics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 de </a:t>
            </a:r>
            <a:r>
              <a:rPr lang="es-ES_tradnl" dirty="0" err="1" smtClean="0"/>
              <a:t>l’autoritat</a:t>
            </a:r>
            <a:r>
              <a:rPr lang="es-ES_tradnl" dirty="0" smtClean="0"/>
              <a:t> municipal (1953).</a:t>
            </a:r>
          </a:p>
          <a:p>
            <a:endParaRPr lang="es-ES_tradnl" dirty="0" smtClean="0"/>
          </a:p>
          <a:p>
            <a:r>
              <a:rPr lang="es-ES_tradnl" dirty="0" smtClean="0"/>
              <a:t>6 </a:t>
            </a:r>
            <a:r>
              <a:rPr lang="es-ES_tradnl" dirty="0" err="1" smtClean="0"/>
              <a:t>anys</a:t>
            </a:r>
            <a:r>
              <a:rPr lang="es-ES_tradnl" dirty="0" smtClean="0"/>
              <a:t> </a:t>
            </a:r>
            <a:r>
              <a:rPr lang="es-ES_tradnl" dirty="0" err="1" smtClean="0"/>
              <a:t>després</a:t>
            </a:r>
            <a:r>
              <a:rPr lang="es-ES_tradnl" dirty="0" smtClean="0"/>
              <a:t> </a:t>
            </a:r>
            <a:r>
              <a:rPr lang="es-ES_tradnl" dirty="0" err="1" smtClean="0"/>
              <a:t>l’Ajuntament</a:t>
            </a:r>
            <a:r>
              <a:rPr lang="es-ES_tradnl" dirty="0" smtClean="0"/>
              <a:t> requerí </a:t>
            </a:r>
            <a:r>
              <a:rPr lang="es-ES_tradnl" dirty="0" err="1" smtClean="0"/>
              <a:t>l’empresa</a:t>
            </a:r>
            <a:r>
              <a:rPr lang="es-ES_tradnl" dirty="0" smtClean="0"/>
              <a:t> </a:t>
            </a:r>
            <a:r>
              <a:rPr lang="es-ES_tradnl" dirty="0" err="1" smtClean="0"/>
              <a:t>perquè</a:t>
            </a:r>
            <a:r>
              <a:rPr lang="es-ES_tradnl" dirty="0" smtClean="0"/>
              <a:t> </a:t>
            </a:r>
            <a:r>
              <a:rPr lang="es-ES_tradnl" dirty="0" err="1" smtClean="0"/>
              <a:t>legalitzés</a:t>
            </a:r>
            <a:r>
              <a:rPr lang="es-ES_tradnl" dirty="0" smtClean="0"/>
              <a:t> les obres.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4" name="Imatge 3" descr="Viviendas 1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285992"/>
            <a:ext cx="3886200" cy="32194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Concepció “ideològica” del barri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-  </a:t>
            </a:r>
            <a:r>
              <a:rPr lang="es-ES_tradnl" dirty="0" err="1" smtClean="0"/>
              <a:t>Configuració</a:t>
            </a:r>
            <a:r>
              <a:rPr lang="es-ES_tradnl" dirty="0" smtClean="0"/>
              <a:t> </a:t>
            </a:r>
            <a:r>
              <a:rPr lang="es-ES_tradnl" dirty="0" err="1" smtClean="0"/>
              <a:t>aquitectònica</a:t>
            </a:r>
            <a:r>
              <a:rPr lang="es-ES_tradnl" dirty="0" smtClean="0"/>
              <a:t> innovadora , </a:t>
            </a:r>
            <a:r>
              <a:rPr lang="es-ES_tradnl" dirty="0" err="1" smtClean="0"/>
              <a:t>amb</a:t>
            </a:r>
            <a:r>
              <a:rPr lang="es-ES_tradnl" dirty="0" smtClean="0"/>
              <a:t> blocs </a:t>
            </a:r>
            <a:r>
              <a:rPr lang="es-ES_tradnl" dirty="0" err="1" smtClean="0"/>
              <a:t>alts</a:t>
            </a:r>
            <a:r>
              <a:rPr lang="es-ES_tradnl" dirty="0" smtClean="0"/>
              <a:t> i </a:t>
            </a:r>
            <a:r>
              <a:rPr lang="es-ES_tradnl" dirty="0" err="1" smtClean="0"/>
              <a:t>espais</a:t>
            </a:r>
            <a:r>
              <a:rPr lang="es-ES_tradnl" dirty="0" smtClean="0"/>
              <a:t>  </a:t>
            </a:r>
            <a:r>
              <a:rPr lang="es-ES_tradnl" dirty="0" err="1" smtClean="0"/>
              <a:t>lliures</a:t>
            </a:r>
            <a:r>
              <a:rPr lang="es-ES_tradnl" dirty="0" smtClean="0"/>
              <a:t> al </a:t>
            </a:r>
            <a:r>
              <a:rPr lang="es-ES_tradnl" dirty="0" err="1" smtClean="0"/>
              <a:t>nivell</a:t>
            </a:r>
            <a:r>
              <a:rPr lang="es-ES_tradnl" dirty="0" smtClean="0"/>
              <a:t> del </a:t>
            </a:r>
            <a:r>
              <a:rPr lang="es-ES_tradnl" dirty="0" err="1" smtClean="0"/>
              <a:t>carrer</a:t>
            </a:r>
            <a:r>
              <a:rPr lang="es-ES_tradnl" dirty="0" smtClean="0"/>
              <a:t>: 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representació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del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progrés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industrial que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prometia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la política del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règim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franquista, i de la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modernitat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que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s’associava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a la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puixança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bg2">
                    <a:lumMod val="25000"/>
                  </a:schemeClr>
                </a:solidFill>
              </a:rPr>
              <a:t>econòmica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- Estructura introvertida, </a:t>
            </a:r>
            <a:r>
              <a:rPr lang="es-ES_tradnl" dirty="0" err="1" smtClean="0"/>
              <a:t>tancada</a:t>
            </a:r>
            <a:r>
              <a:rPr lang="es-ES_tradnl" dirty="0" smtClean="0"/>
              <a:t> en ella </a:t>
            </a:r>
            <a:r>
              <a:rPr lang="es-ES_tradnl" dirty="0" err="1" smtClean="0"/>
              <a:t>mateixa</a:t>
            </a:r>
            <a:r>
              <a:rPr lang="es-ES_tradnl" dirty="0" smtClean="0"/>
              <a:t>: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propòsit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polític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i social,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només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destinat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als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seus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treballadors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, el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barri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SEAT es 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desentén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de manera deliberada del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seu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entorn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inmediat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i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s’obre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només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al 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</a:rPr>
              <a:t>seu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interior.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barri i el seu entorn</a:t>
            </a:r>
            <a:endParaRPr lang="ca-ES" dirty="0"/>
          </a:p>
        </p:txBody>
      </p:sp>
      <p:pic>
        <p:nvPicPr>
          <p:cNvPr id="4" name="Marcador de contenido 3" descr="Simbologia bar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5475" y="2224881"/>
            <a:ext cx="5353050" cy="3810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Simbologia</a:t>
            </a:r>
            <a:r>
              <a:rPr lang="es-ES_tradnl" dirty="0" smtClean="0"/>
              <a:t> del </a:t>
            </a:r>
            <a:r>
              <a:rPr lang="es-ES_tradnl" dirty="0" err="1" smtClean="0"/>
              <a:t>barri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4000" dirty="0" smtClean="0"/>
              <a:t>   </a:t>
            </a:r>
            <a:r>
              <a:rPr lang="es-ES_tradnl" sz="4000" dirty="0" err="1" smtClean="0"/>
              <a:t>Amb</a:t>
            </a:r>
            <a:r>
              <a:rPr lang="es-ES_tradnl" sz="4000" dirty="0" smtClean="0"/>
              <a:t> la </a:t>
            </a:r>
            <a:r>
              <a:rPr lang="es-ES_tradnl" sz="4000" dirty="0" err="1" smtClean="0"/>
              <a:t>presència</a:t>
            </a:r>
            <a:r>
              <a:rPr lang="es-ES_tradnl" sz="4000" dirty="0" smtClean="0"/>
              <a:t> directa de Franco al </a:t>
            </a:r>
            <a:r>
              <a:rPr lang="es-ES_tradnl" sz="4000" dirty="0" err="1" smtClean="0"/>
              <a:t>barri</a:t>
            </a:r>
            <a:r>
              <a:rPr lang="es-ES_tradnl" sz="4000" dirty="0" smtClean="0"/>
              <a:t> es </a:t>
            </a:r>
            <a:r>
              <a:rPr lang="es-ES_tradnl" sz="4000" dirty="0" err="1" smtClean="0"/>
              <a:t>volia</a:t>
            </a:r>
            <a:r>
              <a:rPr lang="es-ES_tradnl" sz="4000" dirty="0" smtClean="0"/>
              <a:t> demostrar que el </a:t>
            </a:r>
            <a:r>
              <a:rPr lang="es-ES_tradnl" sz="4000" dirty="0" err="1" smtClean="0"/>
              <a:t>règim</a:t>
            </a:r>
            <a:r>
              <a:rPr lang="es-ES_tradnl" sz="4000" dirty="0" smtClean="0"/>
              <a:t> franquista </a:t>
            </a:r>
            <a:r>
              <a:rPr lang="es-ES_tradnl" sz="4000" dirty="0" err="1" smtClean="0"/>
              <a:t>proveïa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generosament</a:t>
            </a:r>
            <a:r>
              <a:rPr lang="es-ES_tradnl" sz="4000" dirty="0" smtClean="0"/>
              <a:t> casa i </a:t>
            </a:r>
            <a:r>
              <a:rPr lang="es-ES_tradnl" sz="4000" dirty="0" err="1" smtClean="0"/>
              <a:t>feina</a:t>
            </a:r>
            <a:r>
              <a:rPr lang="es-ES_tradnl" sz="4000" dirty="0" smtClean="0"/>
              <a:t> –</a:t>
            </a:r>
            <a:r>
              <a:rPr lang="es-ES_tradnl" sz="4000" dirty="0" err="1" smtClean="0"/>
              <a:t>és</a:t>
            </a:r>
            <a:r>
              <a:rPr lang="es-ES_tradnl" sz="4000" dirty="0" smtClean="0"/>
              <a:t> a </a:t>
            </a:r>
            <a:r>
              <a:rPr lang="es-ES_tradnl" sz="4000" dirty="0" err="1" smtClean="0"/>
              <a:t>dir</a:t>
            </a:r>
            <a:r>
              <a:rPr lang="es-ES_tradnl" sz="4000" dirty="0" smtClean="0"/>
              <a:t>, </a:t>
            </a:r>
            <a:r>
              <a:rPr lang="es-ES_tradnl" sz="4000" dirty="0" err="1" smtClean="0"/>
              <a:t>benestar</a:t>
            </a:r>
            <a:r>
              <a:rPr lang="es-ES_tradnl" sz="4000" dirty="0" smtClean="0"/>
              <a:t>- </a:t>
            </a:r>
            <a:r>
              <a:rPr lang="es-ES_tradnl" sz="4000" dirty="0" err="1" smtClean="0"/>
              <a:t>als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obrers</a:t>
            </a:r>
            <a:r>
              <a:rPr lang="es-ES_tradnl" sz="4000" dirty="0" smtClean="0"/>
              <a:t> (“</a:t>
            </a:r>
            <a:r>
              <a:rPr lang="es-ES_tradnl" sz="4000" dirty="0" err="1" smtClean="0"/>
              <a:t>productors</a:t>
            </a:r>
            <a:r>
              <a:rPr lang="es-ES_tradnl" sz="4000" dirty="0" smtClean="0"/>
              <a:t>”), que </a:t>
            </a:r>
            <a:r>
              <a:rPr lang="es-ES_tradnl" sz="4000" dirty="0" err="1" smtClean="0"/>
              <a:t>demostressin</a:t>
            </a:r>
            <a:r>
              <a:rPr lang="es-ES_tradnl" sz="4000" dirty="0" smtClean="0"/>
              <a:t> “</a:t>
            </a:r>
            <a:r>
              <a:rPr lang="es-ES_tradnl" sz="4000" dirty="0" err="1" smtClean="0"/>
              <a:t>fidelitat</a:t>
            </a:r>
            <a:r>
              <a:rPr lang="es-ES_tradnl" sz="4000" dirty="0" smtClean="0"/>
              <a:t> i </a:t>
            </a:r>
            <a:r>
              <a:rPr lang="es-ES_tradnl" sz="4000" dirty="0" err="1" smtClean="0"/>
              <a:t>adhesió</a:t>
            </a:r>
            <a:r>
              <a:rPr lang="es-ES_tradnl" sz="4000" dirty="0" smtClean="0"/>
              <a:t> sinceres”.</a:t>
            </a:r>
            <a:endParaRPr lang="es-ES_tradnl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“paisatge” del barri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a-ES" sz="4800" dirty="0" smtClean="0"/>
              <a:t>  El barri dibuixa un paisatge propi, absolutament diferenciat de tot el que té a la vora, representació en fons i en forma dels criteris polítics i ideològics que el van construir.</a:t>
            </a:r>
          </a:p>
          <a:p>
            <a:pPr>
              <a:buNone/>
            </a:pPr>
            <a:endParaRPr lang="ca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</a:t>
            </a:r>
            <a:r>
              <a:rPr lang="es-ES_tradnl" dirty="0" err="1" smtClean="0"/>
              <a:t>barri</a:t>
            </a:r>
            <a:r>
              <a:rPr lang="es-ES_tradnl" dirty="0" smtClean="0"/>
              <a:t> </a:t>
            </a:r>
            <a:r>
              <a:rPr lang="es-ES_tradnl" dirty="0" err="1" smtClean="0"/>
              <a:t>l’any</a:t>
            </a:r>
            <a:r>
              <a:rPr lang="es-ES_tradnl" dirty="0" smtClean="0"/>
              <a:t> 1960</a:t>
            </a:r>
            <a:endParaRPr lang="es-ES" dirty="0"/>
          </a:p>
        </p:txBody>
      </p:sp>
      <p:pic>
        <p:nvPicPr>
          <p:cNvPr id="5" name="Marcador de contenido 4" descr="Viviendas 1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2150" y="2224881"/>
            <a:ext cx="5219700" cy="3810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L’entorn</a:t>
            </a:r>
            <a:r>
              <a:rPr lang="es-ES_tradnl" dirty="0" smtClean="0"/>
              <a:t> i la </a:t>
            </a:r>
            <a:r>
              <a:rPr lang="es-ES_tradnl" dirty="0" err="1" smtClean="0"/>
              <a:t>seva</a:t>
            </a:r>
            <a:r>
              <a:rPr lang="es-ES_tradnl" dirty="0" smtClean="0"/>
              <a:t> </a:t>
            </a:r>
            <a:r>
              <a:rPr lang="es-ES_tradnl" dirty="0" err="1" smtClean="0"/>
              <a:t>denominació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_tradnl" dirty="0" smtClean="0"/>
          </a:p>
          <a:p>
            <a:r>
              <a:rPr lang="es-ES_tradnl" dirty="0" smtClean="0"/>
              <a:t>La Marina: </a:t>
            </a:r>
            <a:r>
              <a:rPr lang="es-ES_tradnl" dirty="0" err="1" smtClean="0"/>
              <a:t>barri</a:t>
            </a:r>
            <a:r>
              <a:rPr lang="es-ES_tradnl" dirty="0" smtClean="0"/>
              <a:t> de </a:t>
            </a:r>
            <a:r>
              <a:rPr lang="es-ES_tradnl" dirty="0" err="1" smtClean="0"/>
              <a:t>l’antic</a:t>
            </a:r>
            <a:r>
              <a:rPr lang="es-ES_tradnl" dirty="0" smtClean="0"/>
              <a:t> </a:t>
            </a:r>
            <a:r>
              <a:rPr lang="es-ES_tradnl" dirty="0" err="1" smtClean="0"/>
              <a:t>municipi</a:t>
            </a:r>
            <a:r>
              <a:rPr lang="es-ES_tradnl" dirty="0" smtClean="0"/>
              <a:t> de </a:t>
            </a:r>
            <a:r>
              <a:rPr lang="es-ES_tradnl" dirty="0" err="1" smtClean="0"/>
              <a:t>Sants</a:t>
            </a:r>
            <a:r>
              <a:rPr lang="es-ES_tradnl" dirty="0" smtClean="0"/>
              <a:t> de 1839-1897, </a:t>
            </a:r>
            <a:r>
              <a:rPr lang="es-ES_tradnl" dirty="0" err="1" smtClean="0"/>
              <a:t>quan</a:t>
            </a:r>
            <a:r>
              <a:rPr lang="es-ES_tradnl" dirty="0" smtClean="0"/>
              <a:t> </a:t>
            </a:r>
            <a:r>
              <a:rPr lang="es-ES_tradnl" dirty="0" err="1" smtClean="0"/>
              <a:t>Sants</a:t>
            </a:r>
            <a:r>
              <a:rPr lang="es-ES_tradnl" dirty="0" smtClean="0"/>
              <a:t> </a:t>
            </a:r>
            <a:r>
              <a:rPr lang="es-ES_tradnl" dirty="0" err="1" smtClean="0"/>
              <a:t>s’annexiona</a:t>
            </a:r>
            <a:r>
              <a:rPr lang="es-ES_tradnl" dirty="0" smtClean="0"/>
              <a:t> a la </a:t>
            </a:r>
            <a:r>
              <a:rPr lang="es-ES_tradnl" dirty="0" err="1" smtClean="0"/>
              <a:t>ciutat</a:t>
            </a:r>
            <a:r>
              <a:rPr lang="es-ES_tradnl" dirty="0" smtClean="0"/>
              <a:t> de Barcelona.</a:t>
            </a:r>
          </a:p>
          <a:p>
            <a:endParaRPr lang="es-ES_tradnl" dirty="0" smtClean="0"/>
          </a:p>
          <a:p>
            <a:r>
              <a:rPr lang="es-ES_tradnl" dirty="0" smtClean="0"/>
              <a:t>La Zona Franca: </a:t>
            </a:r>
            <a:r>
              <a:rPr lang="es-ES_tradnl" dirty="0" err="1" smtClean="0"/>
              <a:t>projecte</a:t>
            </a:r>
            <a:r>
              <a:rPr lang="es-ES_tradnl" dirty="0" smtClean="0"/>
              <a:t> de Port </a:t>
            </a:r>
            <a:r>
              <a:rPr lang="es-ES_tradnl" dirty="0" err="1" smtClean="0"/>
              <a:t>Franc</a:t>
            </a:r>
            <a:r>
              <a:rPr lang="es-ES_tradnl" dirty="0" smtClean="0"/>
              <a:t> (1924) i </a:t>
            </a:r>
            <a:r>
              <a:rPr lang="es-ES_tradnl" dirty="0" err="1" smtClean="0"/>
              <a:t>requalificació</a:t>
            </a:r>
            <a:r>
              <a:rPr lang="es-ES_tradnl" dirty="0" smtClean="0"/>
              <a:t> de la zona per a destinar el </a:t>
            </a:r>
            <a:r>
              <a:rPr lang="es-ES_tradnl" dirty="0" err="1" smtClean="0"/>
              <a:t>territori</a:t>
            </a:r>
            <a:r>
              <a:rPr lang="es-ES_tradnl" dirty="0" smtClean="0"/>
              <a:t> a </a:t>
            </a:r>
            <a:r>
              <a:rPr lang="es-ES_tradnl" dirty="0" err="1" smtClean="0"/>
              <a:t>ús</a:t>
            </a:r>
            <a:r>
              <a:rPr lang="es-ES_tradnl" dirty="0" smtClean="0"/>
              <a:t> industrial (1965).</a:t>
            </a:r>
          </a:p>
          <a:p>
            <a:endParaRPr lang="es-ES_tradnl" dirty="0" smtClean="0"/>
          </a:p>
          <a:p>
            <a:r>
              <a:rPr lang="es-ES_tradnl" dirty="0" smtClean="0"/>
              <a:t>La Marina: </a:t>
            </a:r>
            <a:r>
              <a:rPr lang="es-ES_tradnl" dirty="0" err="1" smtClean="0"/>
              <a:t>actualment</a:t>
            </a:r>
            <a:r>
              <a:rPr lang="es-ES_tradnl" dirty="0" smtClean="0"/>
              <a:t> </a:t>
            </a:r>
            <a:r>
              <a:rPr lang="es-ES_tradnl" dirty="0" err="1" smtClean="0"/>
              <a:t>barri</a:t>
            </a:r>
            <a:r>
              <a:rPr lang="es-ES_tradnl" dirty="0" smtClean="0"/>
              <a:t> del </a:t>
            </a:r>
            <a:r>
              <a:rPr lang="es-ES_tradnl" dirty="0" err="1" smtClean="0"/>
              <a:t>Districte</a:t>
            </a:r>
            <a:r>
              <a:rPr lang="es-ES_tradnl" dirty="0" smtClean="0"/>
              <a:t> de </a:t>
            </a:r>
            <a:r>
              <a:rPr lang="es-ES_tradnl" dirty="0" err="1" smtClean="0"/>
              <a:t>Sants-Montjuïc</a:t>
            </a:r>
            <a:r>
              <a:rPr lang="es-ES_tradnl" dirty="0" smtClean="0"/>
              <a:t>. </a:t>
            </a:r>
            <a:r>
              <a:rPr lang="es-ES_tradnl" dirty="0" err="1" smtClean="0"/>
              <a:t>Restitució</a:t>
            </a:r>
            <a:r>
              <a:rPr lang="es-ES_tradnl" dirty="0" smtClean="0"/>
              <a:t> de </a:t>
            </a:r>
            <a:r>
              <a:rPr lang="es-ES_tradnl" dirty="0" err="1" smtClean="0"/>
              <a:t>l’antiga</a:t>
            </a:r>
            <a:r>
              <a:rPr lang="es-ES_tradnl" dirty="0" smtClean="0"/>
              <a:t> </a:t>
            </a:r>
            <a:r>
              <a:rPr lang="es-ES_tradnl" dirty="0" err="1" smtClean="0"/>
              <a:t>denominació</a:t>
            </a:r>
            <a:r>
              <a:rPr lang="es-ES_tradnl" dirty="0" smtClean="0"/>
              <a:t> </a:t>
            </a:r>
            <a:r>
              <a:rPr lang="es-ES_tradnl" dirty="0" err="1" smtClean="0"/>
              <a:t>com</a:t>
            </a:r>
            <a:r>
              <a:rPr lang="es-ES_tradnl" dirty="0" smtClean="0"/>
              <a:t> a </a:t>
            </a:r>
            <a:r>
              <a:rPr lang="es-ES_tradnl" dirty="0" err="1" smtClean="0"/>
              <a:t>conseqüència</a:t>
            </a:r>
            <a:r>
              <a:rPr lang="es-ES_tradnl" dirty="0" smtClean="0"/>
              <a:t> de les </a:t>
            </a:r>
            <a:r>
              <a:rPr lang="es-ES_tradnl" dirty="0" err="1" smtClean="0"/>
              <a:t>reivindicacions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veïns</a:t>
            </a:r>
            <a:r>
              <a:rPr lang="es-ES_tradnl" dirty="0" smtClean="0"/>
              <a:t>.</a:t>
            </a:r>
            <a:endParaRPr lang="es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Cooperativa de </a:t>
            </a:r>
            <a:r>
              <a:rPr lang="ca-ES" dirty="0" err="1" smtClean="0"/>
              <a:t>Vivendas</a:t>
            </a:r>
            <a:r>
              <a:rPr lang="ca-ES" dirty="0" smtClean="0"/>
              <a:t> “</a:t>
            </a:r>
            <a:r>
              <a:rPr lang="ca-ES" dirty="0" err="1" smtClean="0"/>
              <a:t>Virgen</a:t>
            </a:r>
            <a:r>
              <a:rPr lang="ca-ES" dirty="0" smtClean="0"/>
              <a:t> de Núria”, creada el 1963</a:t>
            </a:r>
            <a:endParaRPr lang="ca-ES" dirty="0"/>
          </a:p>
        </p:txBody>
      </p:sp>
      <p:pic>
        <p:nvPicPr>
          <p:cNvPr id="4" name="Marcador de contenido 3" descr="Viviendas, Núria, Balañà, piscina 1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0775" y="2648744"/>
            <a:ext cx="4362450" cy="29622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El barri amb l’expansió dels anys 70</a:t>
            </a:r>
            <a:endParaRPr lang="ca-ES" dirty="0"/>
          </a:p>
        </p:txBody>
      </p:sp>
      <p:pic>
        <p:nvPicPr>
          <p:cNvPr id="4" name="Marcador de contenido 3" descr="Viviendas 1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812" y="2786856"/>
            <a:ext cx="4524375" cy="26860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Els “avantatges” de viure al barri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a-ES" dirty="0" smtClean="0"/>
              <a:t>    Al barri hi havia escoles per a nois i per a noies, llar d’infants, camp d’esports, local social, cooperativa, botigues, dispensari mèdic, església i comissaria de policia. Fins i tot els treballadors solters tenien un edifici reservat, perquè el “celibat” no fos un impediment per poder gaudir de tots aquests “avantatges”. </a:t>
            </a:r>
          </a:p>
          <a:p>
            <a:pPr>
              <a:buNone/>
            </a:pPr>
            <a:endParaRPr lang="ca-E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ca-ES" b="1" dirty="0" smtClean="0">
                <a:solidFill>
                  <a:schemeClr val="bg2">
                    <a:lumMod val="25000"/>
                  </a:schemeClr>
                </a:solidFill>
              </a:rPr>
              <a:t>	EL PATERNALISME EMPRESRIAL PROCURAVA</a:t>
            </a:r>
          </a:p>
          <a:p>
            <a:pPr algn="ctr">
              <a:buNone/>
            </a:pPr>
            <a:r>
              <a:rPr lang="ca-ES" b="1" dirty="0" smtClean="0">
                <a:solidFill>
                  <a:schemeClr val="bg2">
                    <a:lumMod val="25000"/>
                  </a:schemeClr>
                </a:solidFill>
              </a:rPr>
              <a:t> EL QUE CALGUÉS A CANVI DE </a:t>
            </a:r>
          </a:p>
          <a:p>
            <a:pPr algn="ctr">
              <a:buNone/>
            </a:pPr>
            <a:r>
              <a:rPr lang="ca-ES" b="1" dirty="0" smtClean="0">
                <a:solidFill>
                  <a:schemeClr val="bg2">
                    <a:lumMod val="25000"/>
                  </a:schemeClr>
                </a:solidFill>
              </a:rPr>
              <a:t>TREBALLAR I CREURE</a:t>
            </a:r>
            <a:endParaRPr lang="ca-E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“La </a:t>
            </a:r>
            <a:r>
              <a:rPr lang="ca-ES" dirty="0" err="1" smtClean="0"/>
              <a:t>cope</a:t>
            </a:r>
            <a:r>
              <a:rPr lang="ca-ES" dirty="0" smtClean="0"/>
              <a:t>” </a:t>
            </a:r>
            <a:endParaRPr lang="ca-ES" dirty="0"/>
          </a:p>
        </p:txBody>
      </p:sp>
      <p:pic>
        <p:nvPicPr>
          <p:cNvPr id="4" name="Marcador de contenido 3" descr="Cope1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6425" y="2224881"/>
            <a:ext cx="5391150" cy="3810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 i altres botigues ...</a:t>
            </a:r>
            <a:endParaRPr lang="ca-ES" dirty="0"/>
          </a:p>
        </p:txBody>
      </p:sp>
      <p:pic>
        <p:nvPicPr>
          <p:cNvPr id="4" name="Marcador de contenido 3" descr="Cope1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53456"/>
            <a:ext cx="5715000" cy="37528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Local social (1956)</a:t>
            </a:r>
            <a:endParaRPr lang="ca-ES" dirty="0"/>
          </a:p>
        </p:txBody>
      </p:sp>
      <p:pic>
        <p:nvPicPr>
          <p:cNvPr id="4" name="Marcador de contenido 3" descr="Local social 1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4050" y="2453481"/>
            <a:ext cx="5295900" cy="33528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Escoles</a:t>
            </a:r>
            <a:endParaRPr lang="ca-ES" dirty="0"/>
          </a:p>
        </p:txBody>
      </p:sp>
      <p:pic>
        <p:nvPicPr>
          <p:cNvPr id="4" name="Marcador de contenido 3" descr="co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763044"/>
            <a:ext cx="5715000" cy="27336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Edificis (nois i noies)</a:t>
            </a:r>
            <a:endParaRPr lang="ca-ES" dirty="0"/>
          </a:p>
        </p:txBody>
      </p:sp>
      <p:pic>
        <p:nvPicPr>
          <p:cNvPr id="4" name="Marcador de contenido 3" descr="El Pilar 1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4381500" cy="3086100"/>
          </a:xfrm>
        </p:spPr>
      </p:pic>
      <p:pic>
        <p:nvPicPr>
          <p:cNvPr id="5" name="Imatge 4" descr="Loreto1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000372"/>
            <a:ext cx="4876800" cy="35147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Uniformes</a:t>
            </a:r>
            <a:endParaRPr lang="ca-ES" dirty="0"/>
          </a:p>
        </p:txBody>
      </p:sp>
      <p:pic>
        <p:nvPicPr>
          <p:cNvPr id="4" name="Marcador de contenido 3" descr="Batas 1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410619"/>
            <a:ext cx="4876800" cy="34385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Llar d’infants</a:t>
            </a:r>
            <a:endParaRPr lang="ca-ES" dirty="0"/>
          </a:p>
        </p:txBody>
      </p:sp>
      <p:pic>
        <p:nvPicPr>
          <p:cNvPr id="4" name="Marcador de contenido 3" descr="Señorita Ma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2889141" cy="4389437"/>
          </a:xfrm>
        </p:spPr>
      </p:pic>
      <p:pic>
        <p:nvPicPr>
          <p:cNvPr id="5" name="Imatge 4" descr="guarder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785794"/>
            <a:ext cx="4314825" cy="57531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principals</a:t>
            </a:r>
            <a:r>
              <a:rPr lang="es-ES_tradnl" dirty="0" smtClean="0"/>
              <a:t> </a:t>
            </a:r>
            <a:r>
              <a:rPr lang="es-ES_tradnl" dirty="0" err="1" smtClean="0"/>
              <a:t>barris</a:t>
            </a:r>
            <a:r>
              <a:rPr lang="es-ES_tradnl" dirty="0" smtClean="0"/>
              <a:t> de La Marina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u="sng" dirty="0" err="1" smtClean="0"/>
              <a:t>Històrics</a:t>
            </a:r>
            <a:endParaRPr lang="es-ES_tradnl" u="sng" dirty="0" smtClean="0"/>
          </a:p>
          <a:p>
            <a:r>
              <a:rPr lang="es-ES_tradnl" dirty="0" smtClean="0"/>
              <a:t>Can </a:t>
            </a:r>
            <a:r>
              <a:rPr lang="es-ES_tradnl" dirty="0" err="1" smtClean="0"/>
              <a:t>Tunis</a:t>
            </a:r>
            <a:r>
              <a:rPr lang="es-ES_tradnl" dirty="0" smtClean="0"/>
              <a:t> (</a:t>
            </a:r>
            <a:r>
              <a:rPr lang="es-ES_tradnl" dirty="0" err="1" smtClean="0"/>
              <a:t>documentat</a:t>
            </a:r>
            <a:r>
              <a:rPr lang="es-ES_tradnl" dirty="0" smtClean="0"/>
              <a:t> 1159)</a:t>
            </a:r>
          </a:p>
          <a:p>
            <a:r>
              <a:rPr lang="es-ES_tradnl" dirty="0" smtClean="0"/>
              <a:t>Port (1030 </a:t>
            </a:r>
            <a:r>
              <a:rPr lang="es-ES_tradnl" dirty="0" err="1" smtClean="0"/>
              <a:t>esglèsia-expansió</a:t>
            </a:r>
            <a:r>
              <a:rPr lang="es-ES_tradnl" dirty="0" smtClean="0"/>
              <a:t> </a:t>
            </a:r>
            <a:r>
              <a:rPr lang="es-ES_tradnl" dirty="0" err="1" smtClean="0"/>
              <a:t>finals</a:t>
            </a:r>
            <a:r>
              <a:rPr lang="es-ES_tradnl" dirty="0" smtClean="0"/>
              <a:t> del </a:t>
            </a:r>
            <a:r>
              <a:rPr lang="es-ES_tradnl" dirty="0" err="1" smtClean="0"/>
              <a:t>segle</a:t>
            </a:r>
            <a:r>
              <a:rPr lang="es-ES_tradnl" dirty="0" smtClean="0"/>
              <a:t> XIX)</a:t>
            </a:r>
          </a:p>
          <a:p>
            <a:r>
              <a:rPr lang="es-ES_tradnl" dirty="0" smtClean="0"/>
              <a:t>Barriada Nova de Port (</a:t>
            </a:r>
            <a:r>
              <a:rPr lang="es-ES_tradnl" dirty="0" err="1" smtClean="0"/>
              <a:t>Santiveri</a:t>
            </a:r>
            <a:r>
              <a:rPr lang="es-ES_tradnl" dirty="0" smtClean="0"/>
              <a:t>) i Plus Ultra (</a:t>
            </a:r>
            <a:r>
              <a:rPr lang="es-ES_tradnl" dirty="0" err="1" smtClean="0"/>
              <a:t>anys</a:t>
            </a:r>
            <a:r>
              <a:rPr lang="es-ES_tradnl" dirty="0" smtClean="0"/>
              <a:t> 20)</a:t>
            </a:r>
          </a:p>
          <a:p>
            <a:r>
              <a:rPr lang="es-ES_tradnl" dirty="0" smtClean="0"/>
              <a:t>Les cases </a:t>
            </a:r>
            <a:r>
              <a:rPr lang="es-ES_tradnl" dirty="0" err="1" smtClean="0"/>
              <a:t>Barates</a:t>
            </a:r>
            <a:r>
              <a:rPr lang="es-ES_tradnl" dirty="0" smtClean="0"/>
              <a:t>  (1929)</a:t>
            </a:r>
          </a:p>
          <a:p>
            <a:pPr>
              <a:buNone/>
            </a:pPr>
            <a:r>
              <a:rPr lang="es-ES_tradnl" u="sng" dirty="0" err="1" smtClean="0"/>
              <a:t>Nous</a:t>
            </a:r>
            <a:endParaRPr lang="es-ES_tradnl" u="sng" dirty="0" smtClean="0"/>
          </a:p>
          <a:p>
            <a:r>
              <a:rPr lang="es-ES_tradnl" dirty="0" smtClean="0"/>
              <a:t>Can </a:t>
            </a:r>
            <a:r>
              <a:rPr lang="es-ES_tradnl" dirty="0" err="1" smtClean="0"/>
              <a:t>Clos</a:t>
            </a:r>
            <a:r>
              <a:rPr lang="es-ES_tradnl" dirty="0" smtClean="0"/>
              <a:t> (1952)</a:t>
            </a:r>
          </a:p>
          <a:p>
            <a:r>
              <a:rPr lang="es-ES_tradnl" dirty="0" smtClean="0"/>
              <a:t>El </a:t>
            </a:r>
            <a:r>
              <a:rPr lang="es-ES_tradnl" dirty="0" err="1" smtClean="0"/>
              <a:t>Polvorí</a:t>
            </a:r>
            <a:r>
              <a:rPr lang="es-ES_tradnl" dirty="0" smtClean="0"/>
              <a:t> (1953)</a:t>
            </a:r>
          </a:p>
          <a:p>
            <a:r>
              <a:rPr lang="es-ES_tradnl" dirty="0" smtClean="0"/>
              <a:t>Viviendas </a:t>
            </a:r>
            <a:r>
              <a:rPr lang="es-ES_tradnl" dirty="0" err="1" smtClean="0"/>
              <a:t>Seat</a:t>
            </a:r>
            <a:r>
              <a:rPr lang="es-ES_tradnl" dirty="0" smtClean="0"/>
              <a:t> (1953-1955) i Cooperativa de Viviendas  “Virgen de Núria (1963)</a:t>
            </a:r>
          </a:p>
          <a:p>
            <a:pPr>
              <a:buNone/>
            </a:pPr>
            <a:r>
              <a:rPr lang="es-ES_tradnl" u="sng" dirty="0" err="1" smtClean="0"/>
              <a:t>Massificació</a:t>
            </a:r>
            <a:r>
              <a:rPr lang="es-ES_tradnl" u="sng" dirty="0" smtClean="0"/>
              <a:t> i </a:t>
            </a:r>
            <a:r>
              <a:rPr lang="es-ES_tradnl" u="sng" dirty="0" err="1" smtClean="0"/>
              <a:t>especulació</a:t>
            </a:r>
            <a:endParaRPr lang="es-ES_tradnl" u="sng" dirty="0" smtClean="0"/>
          </a:p>
          <a:p>
            <a:r>
              <a:rPr lang="es-ES_tradnl" dirty="0" smtClean="0"/>
              <a:t>Les Estrelles </a:t>
            </a:r>
            <a:r>
              <a:rPr lang="es-ES_tradnl" dirty="0" err="1" smtClean="0"/>
              <a:t>Altes</a:t>
            </a:r>
            <a:r>
              <a:rPr lang="es-ES_tradnl" dirty="0" smtClean="0"/>
              <a:t> (1967)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parvulari</a:t>
            </a:r>
            <a:endParaRPr lang="ca-ES" dirty="0"/>
          </a:p>
        </p:txBody>
      </p:sp>
      <p:pic>
        <p:nvPicPr>
          <p:cNvPr id="4" name="Marcador de contenido 3" descr="parvulari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972469"/>
            <a:ext cx="5753100" cy="43148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Camp d’esports (piscines)</a:t>
            </a:r>
            <a:endParaRPr lang="ca-ES" dirty="0"/>
          </a:p>
        </p:txBody>
      </p:sp>
      <p:pic>
        <p:nvPicPr>
          <p:cNvPr id="4" name="Marcador de contenido 3" descr="Piscina11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772025" cy="3219450"/>
          </a:xfrm>
        </p:spPr>
      </p:pic>
      <p:pic>
        <p:nvPicPr>
          <p:cNvPr id="5" name="Imatge 4" descr="Piscina21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71744"/>
            <a:ext cx="3848100" cy="37623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Dispensari mèdic (1964), carrer </a:t>
            </a:r>
            <a:r>
              <a:rPr lang="ca-ES" dirty="0" err="1" smtClean="0"/>
              <a:t>Energía</a:t>
            </a:r>
            <a:endParaRPr lang="ca-ES" dirty="0"/>
          </a:p>
        </p:txBody>
      </p:sp>
      <p:pic>
        <p:nvPicPr>
          <p:cNvPr id="4" name="Marcador de contenido 3" descr="Dispensari médic1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7062" y="2224881"/>
            <a:ext cx="2809875" cy="3810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parròquia</a:t>
            </a:r>
            <a:endParaRPr lang="ca-ES" dirty="0"/>
          </a:p>
        </p:txBody>
      </p:sp>
      <p:pic>
        <p:nvPicPr>
          <p:cNvPr id="4" name="Marcador de contenido 3" descr="Hoja parroquial1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786058"/>
            <a:ext cx="5715000" cy="3524250"/>
          </a:xfrm>
        </p:spPr>
      </p:pic>
      <p:pic>
        <p:nvPicPr>
          <p:cNvPr id="5" name="Imatge 4" descr="Església1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2533650" cy="3810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El barri i la meva família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a-ES" dirty="0" smtClean="0"/>
              <a:t>El meu pare va ingressar a </a:t>
            </a:r>
          </a:p>
          <a:p>
            <a:pPr>
              <a:buNone/>
            </a:pPr>
            <a:r>
              <a:rPr lang="ca-ES" dirty="0" smtClean="0"/>
              <a:t>    la  “companyia”  el 6 de maig </a:t>
            </a:r>
          </a:p>
          <a:p>
            <a:pPr>
              <a:buNone/>
            </a:pPr>
            <a:r>
              <a:rPr lang="ca-ES" dirty="0" smtClean="0"/>
              <a:t>    de  1952.   Primer va </a:t>
            </a:r>
          </a:p>
          <a:p>
            <a:pPr>
              <a:buNone/>
            </a:pPr>
            <a:r>
              <a:rPr lang="ca-ES" dirty="0" smtClean="0"/>
              <a:t>    treballar al  magatzem </a:t>
            </a:r>
          </a:p>
          <a:p>
            <a:pPr>
              <a:buNone/>
            </a:pPr>
            <a:r>
              <a:rPr lang="ca-ES" dirty="0" smtClean="0"/>
              <a:t>    de materials per a </a:t>
            </a:r>
          </a:p>
          <a:p>
            <a:pPr>
              <a:buNone/>
            </a:pPr>
            <a:r>
              <a:rPr lang="ca-ES" dirty="0" smtClean="0"/>
              <a:t>    la construcció dels tallers.</a:t>
            </a:r>
          </a:p>
          <a:p>
            <a:endParaRPr lang="ca-ES" dirty="0" smtClean="0"/>
          </a:p>
          <a:p>
            <a:r>
              <a:rPr lang="ca-ES" dirty="0" smtClean="0"/>
              <a:t>Acabades les obres de construcció va continuar treballant-hi  al magatzem de manteniment, entre albarans i llibres de registre de tot allò que calia per al funcionament de la factoria.</a:t>
            </a:r>
          </a:p>
          <a:p>
            <a:endParaRPr lang="ca-ES" dirty="0" smtClean="0"/>
          </a:p>
          <a:p>
            <a:r>
              <a:rPr lang="ca-ES" dirty="0" smtClean="0"/>
              <a:t>Va continuar treballant a l’empresa fins que es va jubilar.</a:t>
            </a:r>
            <a:endParaRPr lang="ca-ES" dirty="0"/>
          </a:p>
        </p:txBody>
      </p:sp>
      <p:pic>
        <p:nvPicPr>
          <p:cNvPr id="6" name="Imatge 5" descr="francisc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meu pare i el 600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a-ES" dirty="0" smtClean="0"/>
              <a:t>	</a:t>
            </a:r>
            <a:r>
              <a:rPr lang="ca-ES" i="1" dirty="0" smtClean="0">
                <a:solidFill>
                  <a:schemeClr val="bg2">
                    <a:lumMod val="25000"/>
                  </a:schemeClr>
                </a:solidFill>
              </a:rPr>
              <a:t>“Un dia de 1957 van portar al magatzem de manteniment on treballava en Francisco un dels primers exemplars del nou model que es produïa a la fàbrica, el SEAT 600. Al magatzem hi havia la bàscula on es pesaven els camions que carregaven materials i en Francisco, responsable de l’aparell, mesurà el pes que feia el primer d’aquells nous cotxes davant l’atenta mirada del director i dels alts responsables de la companyia”.</a:t>
            </a:r>
          </a:p>
          <a:p>
            <a:pPr>
              <a:buNone/>
            </a:pPr>
            <a:r>
              <a:rPr lang="ca-ES" dirty="0" smtClean="0"/>
              <a:t>    Font: Passejades per la història dels barris de </a:t>
            </a:r>
            <a:r>
              <a:rPr lang="ca-ES" dirty="0" err="1" smtClean="0"/>
              <a:t>Sants-Montjuïc</a:t>
            </a:r>
            <a:r>
              <a:rPr lang="ca-ES" dirty="0" smtClean="0"/>
              <a:t>. El teatre mecànic (pàg. 102).</a:t>
            </a:r>
            <a:endParaRPr lang="ca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800" dirty="0" smtClean="0"/>
              <a:t>Els “nostres pisos”:  porteria de la “Y”  del carrer Mecànica (1959-1968) i  “bloc 19”, 7è 1a, del carrer Alts Forns (1968-ara)</a:t>
            </a:r>
            <a:endParaRPr lang="ca-ES" sz="2800" dirty="0"/>
          </a:p>
        </p:txBody>
      </p:sp>
      <p:pic>
        <p:nvPicPr>
          <p:cNvPr id="4" name="Marcador de contenido 3" descr="Letra Y 1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428868"/>
            <a:ext cx="3019425" cy="3810000"/>
          </a:xfrm>
        </p:spPr>
      </p:pic>
      <p:pic>
        <p:nvPicPr>
          <p:cNvPr id="5" name="Imatge 4" descr="Bloques 18 i 19 1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428868"/>
            <a:ext cx="2286000" cy="3810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Una família  “</a:t>
            </a:r>
            <a:r>
              <a:rPr lang="ca-ES" dirty="0" err="1" smtClean="0"/>
              <a:t>seàtica</a:t>
            </a:r>
            <a:r>
              <a:rPr lang="ca-ES" dirty="0" smtClean="0"/>
              <a:t>” </a:t>
            </a:r>
            <a:endParaRPr lang="ca-ES" dirty="0"/>
          </a:p>
        </p:txBody>
      </p:sp>
      <p:pic>
        <p:nvPicPr>
          <p:cNvPr id="4" name="Marcador de contenido 3" descr="Palm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6578" y="3000372"/>
            <a:ext cx="1905000" cy="2714625"/>
          </a:xfrm>
        </p:spPr>
      </p:pic>
      <p:pic>
        <p:nvPicPr>
          <p:cNvPr id="6" name="Imatge 5" descr="famil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3116"/>
            <a:ext cx="5753100" cy="43148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a-ES" dirty="0" smtClean="0"/>
              <a:t>Al camp d’esports amb les companyes del “</a:t>
            </a:r>
            <a:r>
              <a:rPr lang="ca-ES" dirty="0" err="1" smtClean="0"/>
              <a:t>cole</a:t>
            </a:r>
            <a:r>
              <a:rPr lang="ca-ES" dirty="0" smtClean="0"/>
              <a:t>”</a:t>
            </a:r>
            <a:endParaRPr lang="ca-ES" dirty="0"/>
          </a:p>
        </p:txBody>
      </p:sp>
      <p:pic>
        <p:nvPicPr>
          <p:cNvPr id="4" name="Marcador de contenido 3" descr="blog1967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424906"/>
            <a:ext cx="4572000" cy="34099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000" dirty="0" smtClean="0"/>
              <a:t>Amb les companyes del “</a:t>
            </a:r>
            <a:r>
              <a:rPr lang="ca-ES" sz="4000" dirty="0" err="1" smtClean="0"/>
              <a:t>cole</a:t>
            </a:r>
            <a:r>
              <a:rPr lang="ca-ES" sz="4000" dirty="0" smtClean="0"/>
              <a:t>” en el nostre 50 aniversari (fa “dos dies”) </a:t>
            </a:r>
            <a:endParaRPr lang="ca-ES" sz="4000" dirty="0"/>
          </a:p>
        </p:txBody>
      </p:sp>
      <p:pic>
        <p:nvPicPr>
          <p:cNvPr id="4" name="Marcador de contenido 3" descr="DSCI1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Abans</a:t>
            </a:r>
            <a:r>
              <a:rPr lang="es-ES_tradnl" dirty="0" smtClean="0"/>
              <a:t> de 1950 </a:t>
            </a:r>
            <a:r>
              <a:rPr lang="es-ES_tradnl" dirty="0" err="1" smtClean="0"/>
              <a:t>coexistència</a:t>
            </a:r>
            <a:r>
              <a:rPr lang="es-ES_tradnl" dirty="0" smtClean="0"/>
              <a:t> </a:t>
            </a:r>
            <a:r>
              <a:rPr lang="es-ES_tradnl" dirty="0" err="1" smtClean="0"/>
              <a:t>d’activitats</a:t>
            </a:r>
            <a:r>
              <a:rPr lang="es-ES_tradnl" dirty="0" smtClean="0"/>
              <a:t> </a:t>
            </a:r>
            <a:r>
              <a:rPr lang="es-ES_tradnl" dirty="0" err="1" smtClean="0"/>
              <a:t>econòmiques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Agricultura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Pesca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Indústria</a:t>
            </a:r>
            <a:endParaRPr lang="es-ES" dirty="0"/>
          </a:p>
        </p:txBody>
      </p:sp>
      <p:pic>
        <p:nvPicPr>
          <p:cNvPr id="4" name="3 Imagen" descr="Activitats econòmiques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293096"/>
            <a:ext cx="4373880" cy="2255520"/>
          </a:xfrm>
          <a:prstGeom prst="rect">
            <a:avLst/>
          </a:prstGeom>
        </p:spPr>
      </p:pic>
      <p:pic>
        <p:nvPicPr>
          <p:cNvPr id="5" name="4 Imagen" descr="Activitats econòmiq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274820" cy="27051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Fonts i bibliografia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 smtClean="0"/>
              <a:t>Arxiu Municipal del Districte de </a:t>
            </a:r>
            <a:r>
              <a:rPr lang="ca-ES" dirty="0" err="1" smtClean="0"/>
              <a:t>Sants-Montjuïc</a:t>
            </a:r>
            <a:endParaRPr lang="ca-ES" dirty="0" smtClean="0"/>
          </a:p>
          <a:p>
            <a:r>
              <a:rPr lang="ca-ES" dirty="0" smtClean="0"/>
              <a:t>Centre de Documentació Històrica </a:t>
            </a:r>
            <a:r>
              <a:rPr lang="ca-ES" dirty="0" err="1" smtClean="0"/>
              <a:t>Montjuïc-La</a:t>
            </a:r>
            <a:r>
              <a:rPr lang="ca-ES" dirty="0" smtClean="0"/>
              <a:t> Marina</a:t>
            </a:r>
          </a:p>
          <a:p>
            <a:r>
              <a:rPr lang="ca-ES" dirty="0" smtClean="0"/>
              <a:t>Arxiu  família </a:t>
            </a:r>
            <a:r>
              <a:rPr lang="ca-ES" dirty="0" err="1" smtClean="0"/>
              <a:t>Burguillos</a:t>
            </a:r>
            <a:r>
              <a:rPr lang="ca-ES" dirty="0" smtClean="0"/>
              <a:t> Medina</a:t>
            </a:r>
          </a:p>
          <a:p>
            <a:r>
              <a:rPr lang="ca-ES" dirty="0" smtClean="0"/>
              <a:t>Web “</a:t>
            </a:r>
            <a:r>
              <a:rPr lang="ca-ES" dirty="0" err="1" smtClean="0"/>
              <a:t>Recuerdos</a:t>
            </a:r>
            <a:r>
              <a:rPr lang="ca-ES" dirty="0" smtClean="0"/>
              <a:t> de una </a:t>
            </a:r>
            <a:r>
              <a:rPr lang="ca-ES" dirty="0" err="1" smtClean="0"/>
              <a:t>época</a:t>
            </a:r>
            <a:r>
              <a:rPr lang="ca-ES" dirty="0" smtClean="0"/>
              <a:t>” </a:t>
            </a:r>
            <a:r>
              <a:rPr lang="ca-ES" dirty="0" smtClean="0">
                <a:hlinkClick r:id="rId2"/>
              </a:rPr>
              <a:t>http://www.lamarina-zonafranca.com/</a:t>
            </a:r>
            <a:endParaRPr lang="ca-ES" dirty="0" smtClean="0"/>
          </a:p>
          <a:p>
            <a:pPr>
              <a:buNone/>
            </a:pPr>
            <a:r>
              <a:rPr lang="ca-ES" b="1" dirty="0" smtClean="0">
                <a:solidFill>
                  <a:schemeClr val="bg2">
                    <a:lumMod val="25000"/>
                  </a:schemeClr>
                </a:solidFill>
              </a:rPr>
              <a:t>    Publicacions de l’Arxiu Municipal del Districte de Sants- Montjuïc</a:t>
            </a:r>
          </a:p>
          <a:p>
            <a:pPr>
              <a:buFontTx/>
              <a:buChar char="-"/>
            </a:pPr>
            <a:r>
              <a:rPr lang="ca-ES" dirty="0" smtClean="0"/>
              <a:t>La Zona Franca (Conèixer el Districte de </a:t>
            </a:r>
            <a:r>
              <a:rPr lang="ca-ES" dirty="0" err="1" smtClean="0"/>
              <a:t>Sants-Montjuïc</a:t>
            </a:r>
            <a:r>
              <a:rPr lang="ca-ES" dirty="0" smtClean="0"/>
              <a:t>, 7) </a:t>
            </a:r>
          </a:p>
          <a:p>
            <a:pPr>
              <a:buFontTx/>
              <a:buChar char="-"/>
            </a:pPr>
            <a:r>
              <a:rPr lang="ca-ES" dirty="0" smtClean="0"/>
              <a:t>Una història de La Marina de Sants. Vides paral·leles (2007)</a:t>
            </a:r>
          </a:p>
          <a:p>
            <a:pPr>
              <a:buFontTx/>
              <a:buChar char="-"/>
            </a:pPr>
            <a:r>
              <a:rPr lang="ca-ES" dirty="0" smtClean="0"/>
              <a:t> Passejades per la història dels barris de </a:t>
            </a:r>
            <a:r>
              <a:rPr lang="ca-ES" dirty="0" err="1" smtClean="0"/>
              <a:t>Sants-Montjuïc</a:t>
            </a:r>
            <a:r>
              <a:rPr lang="ca-ES" dirty="0" smtClean="0"/>
              <a:t>. El teatre mecànic  (2008)</a:t>
            </a:r>
            <a:endParaRPr lang="ca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Agricultura</a:t>
            </a:r>
            <a:endParaRPr lang="es-ES" dirty="0"/>
          </a:p>
        </p:txBody>
      </p:sp>
      <p:pic>
        <p:nvPicPr>
          <p:cNvPr id="4" name="3 Marcador de contenido" descr="agricultur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284984"/>
            <a:ext cx="4465320" cy="3048000"/>
          </a:xfrm>
        </p:spPr>
      </p:pic>
      <p:pic>
        <p:nvPicPr>
          <p:cNvPr id="5" name="4 Imagen" descr="Agri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4008120" cy="304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Pesca</a:t>
            </a:r>
            <a:endParaRPr lang="es-ES" dirty="0"/>
          </a:p>
        </p:txBody>
      </p:sp>
      <p:pic>
        <p:nvPicPr>
          <p:cNvPr id="4" name="3 Marcador de contenido" descr="pesc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2743200" cy="3048000"/>
          </a:xfrm>
        </p:spPr>
      </p:pic>
      <p:pic>
        <p:nvPicPr>
          <p:cNvPr id="5" name="4 Imagen" descr="pes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572000" cy="27736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Indústria</a:t>
            </a:r>
            <a:endParaRPr lang="es-ES" dirty="0"/>
          </a:p>
        </p:txBody>
      </p:sp>
      <p:pic>
        <p:nvPicPr>
          <p:cNvPr id="4" name="3 Marcador de contenido" descr="Indúst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434840" cy="2674620"/>
          </a:xfrm>
        </p:spPr>
      </p:pic>
      <p:pic>
        <p:nvPicPr>
          <p:cNvPr id="5" name="4 Imagen" descr="Indústr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3878580" cy="23545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SEAT </a:t>
            </a:r>
            <a:endParaRPr lang="ca-ES" dirty="0"/>
          </a:p>
        </p:txBody>
      </p:sp>
      <p:pic>
        <p:nvPicPr>
          <p:cNvPr id="6" name="Marcador de contenido 5" descr="Seat 1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6462" y="2524919"/>
            <a:ext cx="4791075" cy="32099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L’empresa</a:t>
            </a:r>
            <a:r>
              <a:rPr lang="es-ES_tradnl" dirty="0" smtClean="0"/>
              <a:t> SEAT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9 de </a:t>
            </a:r>
            <a:r>
              <a:rPr lang="es-ES_tradnl" dirty="0" err="1" smtClean="0"/>
              <a:t>maig</a:t>
            </a:r>
            <a:r>
              <a:rPr lang="es-ES_tradnl" dirty="0" smtClean="0"/>
              <a:t> de 1950, </a:t>
            </a:r>
            <a:r>
              <a:rPr lang="es-ES_tradnl" dirty="0" err="1" smtClean="0"/>
              <a:t>constitució</a:t>
            </a:r>
            <a:r>
              <a:rPr lang="es-ES_tradnl" dirty="0" smtClean="0"/>
              <a:t> de la SEAT.</a:t>
            </a:r>
          </a:p>
          <a:p>
            <a:endParaRPr lang="es-ES_tradnl" dirty="0" smtClean="0"/>
          </a:p>
          <a:p>
            <a:r>
              <a:rPr lang="es-ES_tradnl" dirty="0" err="1" smtClean="0"/>
              <a:t>Inauguració</a:t>
            </a:r>
            <a:r>
              <a:rPr lang="es-ES_tradnl" dirty="0" smtClean="0"/>
              <a:t> real, el 5 de </a:t>
            </a:r>
            <a:r>
              <a:rPr lang="es-ES_tradnl" dirty="0" err="1" smtClean="0"/>
              <a:t>juny</a:t>
            </a:r>
            <a:r>
              <a:rPr lang="es-ES_tradnl" dirty="0" smtClean="0"/>
              <a:t> de 1953, </a:t>
            </a:r>
            <a:r>
              <a:rPr lang="es-ES_tradnl" dirty="0" err="1" smtClean="0"/>
              <a:t>inauguració</a:t>
            </a:r>
            <a:r>
              <a:rPr lang="es-ES_tradnl" dirty="0" smtClean="0"/>
              <a:t> “oficial”, el 5 </a:t>
            </a:r>
            <a:r>
              <a:rPr lang="es-ES_tradnl" dirty="0" err="1" smtClean="0"/>
              <a:t>d’octubre</a:t>
            </a:r>
            <a:r>
              <a:rPr lang="es-ES_tradnl" dirty="0" smtClean="0"/>
              <a:t> de 1955, </a:t>
            </a:r>
            <a:r>
              <a:rPr lang="es-ES_tradnl" dirty="0" err="1" smtClean="0"/>
              <a:t>amb</a:t>
            </a:r>
            <a:r>
              <a:rPr lang="es-ES_tradnl" dirty="0" smtClean="0"/>
              <a:t> la </a:t>
            </a:r>
            <a:r>
              <a:rPr lang="es-ES_tradnl" dirty="0" err="1" smtClean="0"/>
              <a:t>presència</a:t>
            </a:r>
            <a:r>
              <a:rPr lang="es-ES_tradnl" dirty="0" smtClean="0"/>
              <a:t> del dictador Francisco Franco.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13 de </a:t>
            </a:r>
            <a:r>
              <a:rPr lang="es-ES_tradnl" dirty="0" err="1" smtClean="0"/>
              <a:t>novembre</a:t>
            </a:r>
            <a:r>
              <a:rPr lang="es-ES_tradnl" dirty="0" smtClean="0"/>
              <a:t> 1953,  modelo 1400,</a:t>
            </a:r>
          </a:p>
          <a:p>
            <a:pPr>
              <a:buNone/>
            </a:pPr>
            <a:r>
              <a:rPr lang="es-ES_tradnl" dirty="0" smtClean="0"/>
              <a:t>     primer </a:t>
            </a:r>
            <a:r>
              <a:rPr lang="es-ES_tradnl" dirty="0" err="1" smtClean="0"/>
              <a:t>cotxe</a:t>
            </a:r>
            <a:r>
              <a:rPr lang="es-ES_tradnl" dirty="0" smtClean="0"/>
              <a:t> de la </a:t>
            </a:r>
            <a:r>
              <a:rPr lang="es-ES_tradnl" dirty="0" err="1" smtClean="0"/>
              <a:t>factoria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4" name="3 Imagen" descr="Primer co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1821180" cy="11353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941</Words>
  <Application>Microsoft Office PowerPoint</Application>
  <PresentationFormat>Presentación en pantalla (4:3)</PresentationFormat>
  <Paragraphs>158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Flujo</vt:lpstr>
      <vt:lpstr>Una dona del barri Seat Centre de Barri Font de la Guatlla  Las viviendas de la Seat </vt:lpstr>
      <vt:lpstr>L’entorn i la seva denominació</vt:lpstr>
      <vt:lpstr>Els principals barris de La Marina</vt:lpstr>
      <vt:lpstr>Abans de 1950 coexistència d’activitats econòmiques</vt:lpstr>
      <vt:lpstr>Agricultura</vt:lpstr>
      <vt:lpstr>Pesca</vt:lpstr>
      <vt:lpstr>Indústria</vt:lpstr>
      <vt:lpstr>La SEAT </vt:lpstr>
      <vt:lpstr>L’empresa SEAT</vt:lpstr>
      <vt:lpstr>La factoria SEAT durant la seva construcció (1951)</vt:lpstr>
      <vt:lpstr>La factoria al mig dels camps de la Marina</vt:lpstr>
      <vt:lpstr>Transformació del paisatge per les decisions preses per les Autoritats: Projecte de Port Franc (1924) i requalificació urbanística per a destinar el territori a ús industrial (1965): expropiacions terres</vt:lpstr>
      <vt:lpstr>Las Viviendas de la Seat</vt:lpstr>
      <vt:lpstr>Característiques del barri</vt:lpstr>
      <vt:lpstr>Concepció “ideològica” del barri</vt:lpstr>
      <vt:lpstr>El barri i el seu entorn</vt:lpstr>
      <vt:lpstr>Simbologia del barri</vt:lpstr>
      <vt:lpstr>El “paisatge” del barri</vt:lpstr>
      <vt:lpstr>El barri l’any 1960</vt:lpstr>
      <vt:lpstr>La Cooperativa de Vivendas “Virgen de Núria”, creada el 1963</vt:lpstr>
      <vt:lpstr>El barri amb l’expansió dels anys 70</vt:lpstr>
      <vt:lpstr>Els “avantatges” de viure al barri</vt:lpstr>
      <vt:lpstr>“La cope” </vt:lpstr>
      <vt:lpstr> i altres botigues ...</vt:lpstr>
      <vt:lpstr>Local social (1956)</vt:lpstr>
      <vt:lpstr>Escoles</vt:lpstr>
      <vt:lpstr>Edificis (nois i noies)</vt:lpstr>
      <vt:lpstr>Uniformes</vt:lpstr>
      <vt:lpstr>Llar d’infants</vt:lpstr>
      <vt:lpstr>El parvulari</vt:lpstr>
      <vt:lpstr>Camp d’esports (piscines)</vt:lpstr>
      <vt:lpstr>Dispensari mèdic (1964), carrer Energía</vt:lpstr>
      <vt:lpstr>La parròquia</vt:lpstr>
      <vt:lpstr>          El barri i la meva família </vt:lpstr>
      <vt:lpstr>El meu pare i el 600</vt:lpstr>
      <vt:lpstr>Els “nostres pisos”:  porteria de la “Y”  del carrer Mecànica (1959-1968) i  “bloc 19”, 7è 1a, del carrer Alts Forns (1968-ara)</vt:lpstr>
      <vt:lpstr>Una família  “seàtica” </vt:lpstr>
      <vt:lpstr>Al camp d’esports amb les companyes del “cole”</vt:lpstr>
      <vt:lpstr>Amb les companyes del “cole” en el nostre 50 aniversari (fa “dos dies”) </vt:lpstr>
      <vt:lpstr>Fonts i 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Nuri</dc:creator>
  <cp:lastModifiedBy>Ajuntament de Barcelona</cp:lastModifiedBy>
  <cp:revision>176</cp:revision>
  <dcterms:created xsi:type="dcterms:W3CDTF">2010-11-18T20:53:06Z</dcterms:created>
  <dcterms:modified xsi:type="dcterms:W3CDTF">2011-03-01T09:53:20Z</dcterms:modified>
</cp:coreProperties>
</file>